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8288000" cy="10287000"/>
  <p:notesSz cx="6858000" cy="9144000"/>
  <p:embeddedFontLst>
    <p:embeddedFont>
      <p:font typeface="Cocomat Pro Bold" panose="020B0604020202020204" charset="0"/>
      <p:regular r:id="rId5"/>
    </p:embeddedFont>
    <p:embeddedFont>
      <p:font typeface="Gotham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15199-47A6-4E94-AAA3-80DF87710D5B}" type="datetimeFigureOut">
              <a:rPr lang="fr-FR" smtClean="0"/>
              <a:t>20/11/2025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8671-35CC-4AF3-ADA3-00E9EAF87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66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8671-35CC-4AF3-ADA3-00E9EAF8741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13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72915">
            <a:off x="1863774" y="208475"/>
            <a:ext cx="8793318" cy="9870051"/>
          </a:xfrm>
          <a:custGeom>
            <a:avLst/>
            <a:gdLst/>
            <a:ahLst/>
            <a:cxnLst/>
            <a:rect l="l" t="t" r="r" b="b"/>
            <a:pathLst>
              <a:path w="8793318" h="9870051">
                <a:moveTo>
                  <a:pt x="0" y="0"/>
                </a:moveTo>
                <a:lnTo>
                  <a:pt x="8793318" y="0"/>
                </a:lnTo>
                <a:lnTo>
                  <a:pt x="8793318" y="9870050"/>
                </a:lnTo>
                <a:lnTo>
                  <a:pt x="0" y="9870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3" name="Freeform 3"/>
          <p:cNvSpPr/>
          <p:nvPr/>
        </p:nvSpPr>
        <p:spPr>
          <a:xfrm rot="5400000">
            <a:off x="14983443" y="6982443"/>
            <a:ext cx="1060162" cy="3491553"/>
          </a:xfrm>
          <a:custGeom>
            <a:avLst/>
            <a:gdLst/>
            <a:ahLst/>
            <a:cxnLst/>
            <a:rect l="l" t="t" r="r" b="b"/>
            <a:pathLst>
              <a:path w="1060162" h="3491553">
                <a:moveTo>
                  <a:pt x="0" y="0"/>
                </a:moveTo>
                <a:lnTo>
                  <a:pt x="1060162" y="0"/>
                </a:lnTo>
                <a:lnTo>
                  <a:pt x="1060162" y="3491552"/>
                </a:lnTo>
                <a:lnTo>
                  <a:pt x="0" y="3491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r>
              <a:rPr lang="fr-FR" dirty="0"/>
              <a:t>2025</a:t>
            </a:r>
          </a:p>
        </p:txBody>
      </p:sp>
      <p:sp>
        <p:nvSpPr>
          <p:cNvPr id="4" name="Freeform 4"/>
          <p:cNvSpPr/>
          <p:nvPr/>
        </p:nvSpPr>
        <p:spPr>
          <a:xfrm>
            <a:off x="12285628" y="3695612"/>
            <a:ext cx="2964239" cy="2457623"/>
          </a:xfrm>
          <a:custGeom>
            <a:avLst/>
            <a:gdLst/>
            <a:ahLst/>
            <a:cxnLst/>
            <a:rect l="l" t="t" r="r" b="b"/>
            <a:pathLst>
              <a:path w="2964239" h="2457623">
                <a:moveTo>
                  <a:pt x="0" y="0"/>
                </a:moveTo>
                <a:lnTo>
                  <a:pt x="2964239" y="0"/>
                </a:lnTo>
                <a:lnTo>
                  <a:pt x="2964239" y="2457623"/>
                </a:lnTo>
                <a:lnTo>
                  <a:pt x="0" y="24576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211701" y="2897561"/>
            <a:ext cx="2577869" cy="4594672"/>
          </a:xfrm>
          <a:custGeom>
            <a:avLst/>
            <a:gdLst/>
            <a:ahLst/>
            <a:cxnLst/>
            <a:rect l="l" t="t" r="r" b="b"/>
            <a:pathLst>
              <a:path w="2577869" h="4594672">
                <a:moveTo>
                  <a:pt x="0" y="0"/>
                </a:moveTo>
                <a:lnTo>
                  <a:pt x="2577869" y="0"/>
                </a:lnTo>
                <a:lnTo>
                  <a:pt x="2577869" y="4594672"/>
                </a:lnTo>
                <a:lnTo>
                  <a:pt x="0" y="45946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5249867" y="0"/>
            <a:ext cx="2619429" cy="2619429"/>
          </a:xfrm>
          <a:custGeom>
            <a:avLst/>
            <a:gdLst/>
            <a:ahLst/>
            <a:cxnLst/>
            <a:rect l="l" t="t" r="r" b="b"/>
            <a:pathLst>
              <a:path w="2619429" h="2619429">
                <a:moveTo>
                  <a:pt x="0" y="0"/>
                </a:moveTo>
                <a:lnTo>
                  <a:pt x="2619429" y="0"/>
                </a:lnTo>
                <a:lnTo>
                  <a:pt x="2619429" y="2619429"/>
                </a:lnTo>
                <a:lnTo>
                  <a:pt x="0" y="26194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310685" y="84171"/>
            <a:ext cx="3989891" cy="2140410"/>
          </a:xfrm>
          <a:custGeom>
            <a:avLst/>
            <a:gdLst/>
            <a:ahLst/>
            <a:cxnLst/>
            <a:rect l="l" t="t" r="r" b="b"/>
            <a:pathLst>
              <a:path w="3989891" h="2140410">
                <a:moveTo>
                  <a:pt x="0" y="0"/>
                </a:moveTo>
                <a:lnTo>
                  <a:pt x="3989891" y="0"/>
                </a:lnTo>
                <a:lnTo>
                  <a:pt x="3989891" y="2140410"/>
                </a:lnTo>
                <a:lnTo>
                  <a:pt x="0" y="21404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10868346" y="3056024"/>
            <a:ext cx="6390954" cy="4793216"/>
          </a:xfrm>
          <a:custGeom>
            <a:avLst/>
            <a:gdLst/>
            <a:ahLst/>
            <a:cxnLst/>
            <a:rect l="l" t="t" r="r" b="b"/>
            <a:pathLst>
              <a:path w="6390954" h="4793216">
                <a:moveTo>
                  <a:pt x="0" y="0"/>
                </a:moveTo>
                <a:lnTo>
                  <a:pt x="6390954" y="0"/>
                </a:lnTo>
                <a:lnTo>
                  <a:pt x="6390954" y="4793216"/>
                </a:lnTo>
                <a:lnTo>
                  <a:pt x="0" y="47932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2789570" y="4386038"/>
            <a:ext cx="7600462" cy="1617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9"/>
              </a:lnSpc>
            </a:pPr>
            <a:r>
              <a:rPr lang="en-US" sz="6451" b="1" spc="-32">
                <a:solidFill>
                  <a:srgbClr val="010101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FOFIFA/</a:t>
            </a:r>
          </a:p>
          <a:p>
            <a:pPr algn="ctr">
              <a:lnSpc>
                <a:spcPts val="6129"/>
              </a:lnSpc>
            </a:pPr>
            <a:r>
              <a:rPr lang="en-US" sz="6451" b="1" spc="-32">
                <a:solidFill>
                  <a:srgbClr val="010101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CENRADERU</a:t>
            </a:r>
          </a:p>
        </p:txBody>
      </p:sp>
      <p:sp>
        <p:nvSpPr>
          <p:cNvPr id="10" name="TextBox 10"/>
          <p:cNvSpPr txBox="1"/>
          <p:nvPr/>
        </p:nvSpPr>
        <p:spPr>
          <a:xfrm rot="-13769">
            <a:off x="6261255" y="8582843"/>
            <a:ext cx="7599079" cy="425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71"/>
              </a:lnSpc>
            </a:pPr>
            <a:r>
              <a:rPr lang="en-US" sz="2799" b="1" spc="554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RESULTATS SAILLANTS 2025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9050" y="4965287"/>
            <a:ext cx="18426099" cy="756414"/>
            <a:chOff x="0" y="0"/>
            <a:chExt cx="5360165" cy="1675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60165" cy="167538"/>
            </a:xfrm>
            <a:custGeom>
              <a:avLst/>
              <a:gdLst/>
              <a:ahLst/>
              <a:cxnLst/>
              <a:rect l="l" t="t" r="r" b="b"/>
              <a:pathLst>
                <a:path w="5360165" h="167538">
                  <a:moveTo>
                    <a:pt x="0" y="0"/>
                  </a:moveTo>
                  <a:lnTo>
                    <a:pt x="5360165" y="0"/>
                  </a:lnTo>
                  <a:lnTo>
                    <a:pt x="5360165" y="167538"/>
                  </a:lnTo>
                  <a:lnTo>
                    <a:pt x="0" y="167538"/>
                  </a:lnTo>
                  <a:close/>
                </a:path>
              </a:pathLst>
            </a:custGeom>
            <a:solidFill>
              <a:srgbClr val="C6E284"/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60165" cy="205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6768300" cy="1312616"/>
            <a:chOff x="0" y="0"/>
            <a:chExt cx="1782597" cy="3457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82597" cy="345710"/>
            </a:xfrm>
            <a:custGeom>
              <a:avLst/>
              <a:gdLst/>
              <a:ahLst/>
              <a:cxnLst/>
              <a:rect l="l" t="t" r="r" b="b"/>
              <a:pathLst>
                <a:path w="1782597" h="345710">
                  <a:moveTo>
                    <a:pt x="0" y="0"/>
                  </a:moveTo>
                  <a:lnTo>
                    <a:pt x="1782597" y="0"/>
                  </a:lnTo>
                  <a:lnTo>
                    <a:pt x="1782597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F4EBE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82597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768300" y="0"/>
            <a:ext cx="11657800" cy="1312616"/>
            <a:chOff x="0" y="0"/>
            <a:chExt cx="3070367" cy="3457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70367" cy="345710"/>
            </a:xfrm>
            <a:custGeom>
              <a:avLst/>
              <a:gdLst/>
              <a:ahLst/>
              <a:cxnLst/>
              <a:rect l="l" t="t" r="r" b="b"/>
              <a:pathLst>
                <a:path w="3070367" h="345710">
                  <a:moveTo>
                    <a:pt x="0" y="0"/>
                  </a:moveTo>
                  <a:lnTo>
                    <a:pt x="3070367" y="0"/>
                  </a:lnTo>
                  <a:lnTo>
                    <a:pt x="3070367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C6E28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070367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811531">
            <a:off x="11173336" y="1375957"/>
            <a:ext cx="2976503" cy="334123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l="-16747" r="-1674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" name="AutoShape 16"/>
          <p:cNvSpPr/>
          <p:nvPr/>
        </p:nvSpPr>
        <p:spPr>
          <a:xfrm>
            <a:off x="0" y="2860990"/>
            <a:ext cx="9753600" cy="0"/>
          </a:xfrm>
          <a:prstGeom prst="line">
            <a:avLst/>
          </a:prstGeom>
          <a:ln w="38100" cap="flat">
            <a:solidFill>
              <a:srgbClr val="01010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4330248" y="1297388"/>
            <a:ext cx="3944709" cy="3944709"/>
            <a:chOff x="63500" y="63500"/>
            <a:chExt cx="1130300" cy="1130300"/>
          </a:xfrm>
        </p:grpSpPr>
        <p:sp>
          <p:nvSpPr>
            <p:cNvPr id="19" name="Freeform 19"/>
            <p:cNvSpPr/>
            <p:nvPr/>
          </p:nvSpPr>
          <p:spPr>
            <a:xfrm>
              <a:off x="63500" y="63500"/>
              <a:ext cx="1130300" cy="1130300"/>
            </a:xfrm>
            <a:custGeom>
              <a:avLst/>
              <a:gdLst/>
              <a:ahLst/>
              <a:cxnLst/>
              <a:rect l="l" t="t" r="r" b="b"/>
              <a:pathLst>
                <a:path w="1130300" h="1130300">
                  <a:moveTo>
                    <a:pt x="254000" y="0"/>
                  </a:moveTo>
                  <a:lnTo>
                    <a:pt x="889000" y="0"/>
                  </a:lnTo>
                  <a:lnTo>
                    <a:pt x="1130300" y="571500"/>
                  </a:lnTo>
                  <a:lnTo>
                    <a:pt x="889000" y="1130300"/>
                  </a:lnTo>
                  <a:lnTo>
                    <a:pt x="254000" y="1130300"/>
                  </a:lnTo>
                  <a:lnTo>
                    <a:pt x="0" y="571500"/>
                  </a:lnTo>
                  <a:close/>
                </a:path>
              </a:pathLst>
            </a:custGeom>
            <a:blipFill>
              <a:blip r:embed="rId4"/>
              <a:stretch>
                <a:fillRect l="-7701" t="-5617" r="3534" b="561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878736" y="1927709"/>
            <a:ext cx="652490" cy="474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58"/>
              </a:lnSpc>
              <a:spcBef>
                <a:spcPct val="0"/>
              </a:spcBef>
            </a:pPr>
            <a:r>
              <a:rPr lang="en-US" sz="3100" b="1" u="none" strike="noStrike" spc="-62" dirty="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746704" y="65129"/>
            <a:ext cx="6923063" cy="95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658"/>
              </a:lnSpc>
              <a:spcBef>
                <a:spcPct val="0"/>
              </a:spcBef>
            </a:pPr>
            <a:r>
              <a:rPr lang="fr-FR" sz="3600" b="1" dirty="0"/>
              <a:t>La Recherche Agricole, un impératif du Développement</a:t>
            </a:r>
            <a:endParaRPr lang="en-US" sz="3600" b="1" spc="-62" dirty="0">
              <a:solidFill>
                <a:srgbClr val="000000"/>
              </a:solidFill>
              <a:latin typeface="Cocomat Pro Bold"/>
              <a:ea typeface="Cocomat Pro Bold"/>
              <a:cs typeface="Cocomat Pro Bold"/>
              <a:sym typeface="Cocomat Pr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991590" y="5866776"/>
            <a:ext cx="4261526" cy="4093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spc="13" dirty="0">
                <a:solidFill>
                  <a:srgbClr val="010101"/>
                </a:solidFill>
                <a:ea typeface="Gotham"/>
                <a:cs typeface="Gotham"/>
                <a:sym typeface="Gotham"/>
              </a:rPr>
              <a:t>-   </a:t>
            </a:r>
            <a:r>
              <a:rPr lang="en-US" sz="2200" b="1" spc="13" dirty="0">
                <a:ea typeface="Gotham"/>
                <a:cs typeface="Gotham"/>
                <a:sym typeface="Gotham"/>
              </a:rPr>
              <a:t>X265 MP3 (</a:t>
            </a:r>
            <a:r>
              <a:rPr lang="en-US" sz="2200" b="1" spc="13" dirty="0" err="1">
                <a:ea typeface="Gotham"/>
                <a:cs typeface="Gotham"/>
                <a:sym typeface="Gotham"/>
              </a:rPr>
              <a:t>croisement</a:t>
            </a:r>
            <a:r>
              <a:rPr lang="en-US" sz="2200" b="1" spc="13" dirty="0">
                <a:ea typeface="Gotham"/>
                <a:cs typeface="Gotham"/>
                <a:sym typeface="Gotham"/>
              </a:rPr>
              <a:t> 3 parents)</a:t>
            </a:r>
          </a:p>
          <a:p>
            <a:pPr marL="285750" indent="-285750">
              <a:buFontTx/>
              <a:buChar char="-"/>
            </a:pPr>
            <a:r>
              <a:rPr lang="en-US" sz="2200" b="1" spc="13" dirty="0" err="1">
                <a:ea typeface="Gotham"/>
                <a:cs typeface="Gotham"/>
                <a:sym typeface="Gotham"/>
              </a:rPr>
              <a:t>Séléction</a:t>
            </a:r>
            <a:r>
              <a:rPr lang="en-US" sz="2200" b="1" spc="13" dirty="0">
                <a:ea typeface="Gotham"/>
                <a:cs typeface="Gotham"/>
                <a:sym typeface="Gotham"/>
              </a:rPr>
              <a:t> et homologation de 2 </a:t>
            </a:r>
            <a:r>
              <a:rPr lang="en-US" sz="2200" b="1" spc="13" dirty="0" err="1">
                <a:ea typeface="Gotham"/>
                <a:cs typeface="Gotham"/>
                <a:sym typeface="Gotham"/>
              </a:rPr>
              <a:t>variéiés</a:t>
            </a:r>
            <a:r>
              <a:rPr lang="en-US" sz="2200" spc="13" dirty="0">
                <a:ea typeface="Gotham"/>
                <a:cs typeface="Gotham"/>
                <a:sym typeface="Gotham"/>
              </a:rPr>
              <a:t> </a:t>
            </a:r>
            <a:r>
              <a:rPr lang="en-US" sz="2200" b="1" spc="13" dirty="0">
                <a:ea typeface="Gotham"/>
                <a:cs typeface="Gotham"/>
                <a:sym typeface="Gotham"/>
              </a:rPr>
              <a:t>de </a:t>
            </a:r>
            <a:r>
              <a:rPr lang="en-US" sz="2200" b="1" spc="13" dirty="0" err="1">
                <a:ea typeface="Gotham"/>
                <a:cs typeface="Gotham"/>
                <a:sym typeface="Gotham"/>
              </a:rPr>
              <a:t>sorgho</a:t>
            </a:r>
            <a:r>
              <a:rPr lang="en-US" sz="2200" b="1" spc="13" dirty="0">
                <a:ea typeface="Gotham"/>
                <a:cs typeface="Gotham"/>
                <a:sym typeface="Gotham"/>
              </a:rPr>
              <a:t> </a:t>
            </a:r>
            <a:r>
              <a:rPr lang="en-US" sz="2200" spc="13" dirty="0">
                <a:ea typeface="Gotham"/>
                <a:cs typeface="Gotham"/>
                <a:sym typeface="Gotham"/>
              </a:rPr>
              <a:t>MINA ET MANANA</a:t>
            </a:r>
          </a:p>
          <a:p>
            <a:pPr marL="285750" indent="-285750">
              <a:buFontTx/>
              <a:buChar char="-"/>
            </a:pPr>
            <a:r>
              <a:rPr lang="fr-FR" sz="2200" b="1" dirty="0"/>
              <a:t>3 variétés d’arachides </a:t>
            </a:r>
            <a:r>
              <a:rPr lang="fr-FR" sz="2200" dirty="0"/>
              <a:t>: </a:t>
            </a:r>
            <a:r>
              <a:rPr lang="fr-FR" sz="2200" dirty="0" err="1"/>
              <a:t>Menabe</a:t>
            </a:r>
            <a:r>
              <a:rPr lang="fr-FR" sz="2200" dirty="0"/>
              <a:t>, </a:t>
            </a:r>
            <a:r>
              <a:rPr lang="fr-FR" sz="2200" dirty="0" err="1"/>
              <a:t>Marabe</a:t>
            </a:r>
            <a:r>
              <a:rPr lang="fr-FR" sz="2200" dirty="0"/>
              <a:t>, </a:t>
            </a:r>
            <a:r>
              <a:rPr lang="fr-FR" sz="2200" dirty="0" err="1"/>
              <a:t>Menakely</a:t>
            </a:r>
            <a:endParaRPr lang="fr-FR" sz="2200" dirty="0"/>
          </a:p>
          <a:p>
            <a:r>
              <a:rPr lang="en-US" sz="2200" spc="13" dirty="0">
                <a:ea typeface="Gotham"/>
                <a:cs typeface="Gotham"/>
                <a:sym typeface="Gotham"/>
              </a:rPr>
              <a:t>-  Inscription au catalogue National</a:t>
            </a:r>
            <a:br>
              <a:rPr lang="en-US" sz="2200" spc="13" dirty="0">
                <a:ea typeface="Gotham"/>
                <a:cs typeface="Gotham"/>
                <a:sym typeface="Gotham"/>
              </a:rPr>
            </a:br>
            <a:r>
              <a:rPr lang="en-US" sz="2200" spc="13" dirty="0">
                <a:ea typeface="Gotham"/>
                <a:cs typeface="Gotham"/>
                <a:sym typeface="Gotham"/>
              </a:rPr>
              <a:t>   des </a:t>
            </a:r>
            <a:r>
              <a:rPr lang="en-US" sz="2200" spc="13" dirty="0" err="1">
                <a:ea typeface="Gotham"/>
                <a:cs typeface="Gotham"/>
                <a:sym typeface="Gotham"/>
              </a:rPr>
              <a:t>variétés</a:t>
            </a:r>
            <a:r>
              <a:rPr lang="en-US" sz="2200" spc="13" dirty="0">
                <a:ea typeface="Gotham"/>
                <a:cs typeface="Gotham"/>
                <a:sym typeface="Gotham"/>
              </a:rPr>
              <a:t>  </a:t>
            </a:r>
            <a:r>
              <a:rPr lang="en-US" sz="2200" b="1" spc="13" dirty="0" err="1">
                <a:ea typeface="Gotham"/>
                <a:cs typeface="Gotham"/>
                <a:sym typeface="Gotham"/>
              </a:rPr>
              <a:t>Mahavonjy</a:t>
            </a:r>
            <a:r>
              <a:rPr lang="en-US" sz="2200" b="1" spc="13" dirty="0">
                <a:ea typeface="Gotham"/>
                <a:cs typeface="Gotham"/>
                <a:sym typeface="Gotham"/>
              </a:rPr>
              <a:t> 90j et</a:t>
            </a:r>
            <a:br>
              <a:rPr lang="en-US" sz="2200" b="1" spc="13" dirty="0">
                <a:ea typeface="Gotham"/>
                <a:cs typeface="Gotham"/>
                <a:sym typeface="Gotham"/>
              </a:rPr>
            </a:br>
            <a:r>
              <a:rPr lang="en-US" sz="2200" b="1" spc="13" dirty="0">
                <a:ea typeface="Gotham"/>
                <a:cs typeface="Gotham"/>
                <a:sym typeface="Gotham"/>
              </a:rPr>
              <a:t>   </a:t>
            </a:r>
            <a:r>
              <a:rPr lang="en-US" sz="2200" b="1" spc="13" dirty="0" err="1">
                <a:ea typeface="Gotham"/>
                <a:cs typeface="Gotham"/>
                <a:sym typeface="Gotham"/>
              </a:rPr>
              <a:t>Vesainky</a:t>
            </a:r>
            <a:r>
              <a:rPr lang="en-US" sz="2200" b="1" spc="13" dirty="0">
                <a:ea typeface="Gotham"/>
                <a:cs typeface="Gotham"/>
                <a:sym typeface="Gotham"/>
              </a:rPr>
              <a:t> </a:t>
            </a:r>
            <a:r>
              <a:rPr lang="en-US" sz="2200" b="1" spc="13" dirty="0" err="1">
                <a:ea typeface="Gotham"/>
                <a:cs typeface="Gotham"/>
                <a:sym typeface="Gotham"/>
              </a:rPr>
              <a:t>tolérante</a:t>
            </a:r>
            <a:r>
              <a:rPr lang="en-US" sz="2200" b="1" spc="13" dirty="0">
                <a:ea typeface="Gotham"/>
                <a:cs typeface="Gotham"/>
                <a:sym typeface="Gotham"/>
              </a:rPr>
              <a:t> au RYMV</a:t>
            </a:r>
          </a:p>
          <a:p>
            <a:pPr marL="285750" indent="-285750">
              <a:buFontTx/>
              <a:buChar char="-"/>
            </a:pPr>
            <a:r>
              <a:rPr lang="en-US" sz="2200" b="1" spc="13" dirty="0">
                <a:ea typeface="Gotham"/>
                <a:cs typeface="Gotham"/>
                <a:sym typeface="Gotham"/>
              </a:rPr>
              <a:t>Sortie des </a:t>
            </a:r>
            <a:r>
              <a:rPr lang="en-US" sz="2200" b="1" spc="13" dirty="0" err="1">
                <a:ea typeface="Gotham"/>
                <a:cs typeface="Gotham"/>
                <a:sym typeface="Gotham"/>
              </a:rPr>
              <a:t>calendriers</a:t>
            </a:r>
            <a:r>
              <a:rPr lang="en-US" sz="2200" b="1" spc="13" dirty="0">
                <a:ea typeface="Gotham"/>
                <a:cs typeface="Gotham"/>
                <a:sym typeface="Gotham"/>
              </a:rPr>
              <a:t> </a:t>
            </a:r>
            <a:r>
              <a:rPr lang="en-US" sz="2200" b="1" spc="13" dirty="0" err="1">
                <a:ea typeface="Gotham"/>
                <a:cs typeface="Gotham"/>
                <a:sym typeface="Gotham"/>
              </a:rPr>
              <a:t>culturaux</a:t>
            </a:r>
            <a:r>
              <a:rPr lang="en-US" sz="2200" b="1" spc="13" dirty="0">
                <a:ea typeface="Gotham"/>
                <a:cs typeface="Gotham"/>
                <a:sym typeface="Gotham"/>
              </a:rPr>
              <a:t> 2025-2026 de 5 </a:t>
            </a:r>
            <a:r>
              <a:rPr lang="en-US" sz="2200" b="1" spc="13" dirty="0" err="1">
                <a:ea typeface="Gotham"/>
                <a:cs typeface="Gotham"/>
                <a:sym typeface="Gotham"/>
              </a:rPr>
              <a:t>spéculations</a:t>
            </a:r>
            <a:r>
              <a:rPr lang="en-US" sz="2200" b="1" spc="13" dirty="0">
                <a:ea typeface="Gotham"/>
                <a:cs typeface="Gotham"/>
                <a:sym typeface="Gotham"/>
              </a:rPr>
              <a:t> </a:t>
            </a:r>
            <a:r>
              <a:rPr lang="en-US" sz="2200" spc="13" dirty="0">
                <a:ea typeface="Gotham"/>
                <a:cs typeface="Gotham"/>
                <a:sym typeface="Gotham"/>
              </a:rPr>
              <a:t>: </a:t>
            </a:r>
            <a:r>
              <a:rPr lang="en-US" sz="2200" spc="13" dirty="0" err="1">
                <a:ea typeface="Gotham"/>
                <a:cs typeface="Gotham"/>
                <a:sym typeface="Gotham"/>
              </a:rPr>
              <a:t>riz</a:t>
            </a:r>
            <a:r>
              <a:rPr lang="en-US" sz="2200" spc="13" dirty="0">
                <a:ea typeface="Gotham"/>
                <a:cs typeface="Gotham"/>
                <a:sym typeface="Gotham"/>
              </a:rPr>
              <a:t>, haricot, </a:t>
            </a:r>
            <a:r>
              <a:rPr lang="en-US" sz="2200" spc="13" dirty="0" err="1">
                <a:ea typeface="Gotham"/>
                <a:cs typeface="Gotham"/>
                <a:sym typeface="Gotham"/>
              </a:rPr>
              <a:t>sorgho</a:t>
            </a:r>
            <a:r>
              <a:rPr lang="en-US" sz="2200" spc="13" dirty="0">
                <a:ea typeface="Gotham"/>
                <a:cs typeface="Gotham"/>
                <a:sym typeface="Gotham"/>
              </a:rPr>
              <a:t>, </a:t>
            </a:r>
            <a:r>
              <a:rPr lang="en-US" sz="2200" spc="13" dirty="0" err="1">
                <a:ea typeface="Gotham"/>
                <a:cs typeface="Gotham"/>
                <a:sym typeface="Gotham"/>
              </a:rPr>
              <a:t>maïs</a:t>
            </a:r>
            <a:r>
              <a:rPr lang="en-US" sz="2200" spc="13" dirty="0">
                <a:ea typeface="Gotham"/>
                <a:cs typeface="Gotham"/>
                <a:sym typeface="Gotham"/>
              </a:rPr>
              <a:t>, </a:t>
            </a:r>
            <a:r>
              <a:rPr lang="en-US" sz="2200" spc="13" dirty="0" err="1">
                <a:ea typeface="Gotham"/>
                <a:cs typeface="Gotham"/>
                <a:sym typeface="Gotham"/>
              </a:rPr>
              <a:t>voanjo</a:t>
            </a:r>
            <a:endParaRPr lang="en-US" sz="2200" spc="13" dirty="0">
              <a:ea typeface="Gotham"/>
              <a:cs typeface="Gotham"/>
              <a:sym typeface="Gotham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468759" y="5799464"/>
            <a:ext cx="4710263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spc="13" dirty="0">
                <a:cs typeface="Gotham"/>
                <a:sym typeface="Gotham"/>
              </a:rPr>
              <a:t>Identifications des </a:t>
            </a:r>
            <a:r>
              <a:rPr lang="en-US" sz="2400" b="1" spc="13" dirty="0">
                <a:cs typeface="Gotham"/>
                <a:sym typeface="Gotham"/>
              </a:rPr>
              <a:t>5 </a:t>
            </a:r>
            <a:r>
              <a:rPr lang="en-US" sz="2400" b="1" spc="13" dirty="0" err="1">
                <a:cs typeface="Gotham"/>
                <a:sym typeface="Gotham"/>
              </a:rPr>
              <a:t>principaux</a:t>
            </a:r>
            <a:r>
              <a:rPr lang="en-US" sz="2400" b="1" spc="13" dirty="0">
                <a:cs typeface="Gotham"/>
                <a:sym typeface="Gotham"/>
              </a:rPr>
              <a:t> </a:t>
            </a:r>
            <a:r>
              <a:rPr lang="en-US" sz="2400" b="1" spc="13" dirty="0" err="1">
                <a:cs typeface="Gotham"/>
                <a:sym typeface="Gotham"/>
              </a:rPr>
              <a:t>agresseurs</a:t>
            </a:r>
            <a:r>
              <a:rPr lang="en-US" sz="2400" b="1" spc="13" dirty="0">
                <a:cs typeface="Gotham"/>
                <a:sym typeface="Gotham"/>
              </a:rPr>
              <a:t> </a:t>
            </a:r>
            <a:r>
              <a:rPr lang="en-US" sz="2400" spc="13" dirty="0">
                <a:cs typeface="Gotham"/>
                <a:sym typeface="Gotham"/>
              </a:rPr>
              <a:t>du </a:t>
            </a:r>
            <a:r>
              <a:rPr lang="en-US" sz="2400" spc="13" dirty="0" err="1">
                <a:cs typeface="Gotham"/>
                <a:sym typeface="Gotham"/>
              </a:rPr>
              <a:t>gingembre</a:t>
            </a:r>
            <a:endParaRPr lang="en-US" sz="2400" spc="13" dirty="0">
              <a:cs typeface="Gotham"/>
              <a:sym typeface="Gotham"/>
            </a:endParaRPr>
          </a:p>
          <a:p>
            <a:pPr marL="342900" indent="-342900">
              <a:buFontTx/>
              <a:buChar char="-"/>
            </a:pPr>
            <a:r>
              <a:rPr lang="en-US" sz="2400" b="1" spc="13" dirty="0">
                <a:cs typeface="Gotham"/>
                <a:sym typeface="Gotham"/>
              </a:rPr>
              <a:t>Base de données </a:t>
            </a:r>
            <a:r>
              <a:rPr lang="en-US" sz="2400" b="1" spc="13" dirty="0" err="1">
                <a:cs typeface="Gotham"/>
                <a:sym typeface="Gotham"/>
              </a:rPr>
              <a:t>nationale</a:t>
            </a:r>
            <a:r>
              <a:rPr lang="en-US" sz="2400" b="1" spc="13" dirty="0">
                <a:cs typeface="Gotham"/>
                <a:sym typeface="Gotham"/>
              </a:rPr>
              <a:t> </a:t>
            </a:r>
            <a:r>
              <a:rPr lang="en-US" sz="2400" spc="13" dirty="0">
                <a:cs typeface="Gotham"/>
                <a:sym typeface="Gotham"/>
              </a:rPr>
              <a:t>sur les repartitions des mouches à fruits</a:t>
            </a:r>
          </a:p>
          <a:p>
            <a:pPr marL="285750" indent="-285750">
              <a:buFontTx/>
              <a:buChar char="-"/>
            </a:pPr>
            <a:r>
              <a:rPr lang="en-US" sz="2400" spc="13" dirty="0" err="1">
                <a:cs typeface="Gotham"/>
                <a:sym typeface="Gotham"/>
              </a:rPr>
              <a:t>Outil</a:t>
            </a:r>
            <a:r>
              <a:rPr lang="en-US" sz="2400" spc="13" dirty="0">
                <a:cs typeface="Gotham"/>
                <a:sym typeface="Gotham"/>
              </a:rPr>
              <a:t> numérique pour </a:t>
            </a:r>
            <a:r>
              <a:rPr lang="en-US" sz="2400" b="1" spc="13" dirty="0">
                <a:cs typeface="Gotham"/>
                <a:sym typeface="Gotham"/>
              </a:rPr>
              <a:t>la gestion du </a:t>
            </a:r>
            <a:r>
              <a:rPr lang="en-US" sz="2400" b="1" spc="13" dirty="0" err="1">
                <a:cs typeface="Gotham"/>
                <a:sym typeface="Gotham"/>
              </a:rPr>
              <a:t>phosphore</a:t>
            </a:r>
            <a:endParaRPr lang="en-US" sz="2400" b="1" spc="13" dirty="0">
              <a:cs typeface="Gotham"/>
              <a:sym typeface="Gotham"/>
            </a:endParaRPr>
          </a:p>
          <a:p>
            <a:pPr marL="285750" indent="-285750">
              <a:buFontTx/>
              <a:buChar char="-"/>
            </a:pPr>
            <a:r>
              <a:rPr lang="fr-FR" sz="2400" dirty="0"/>
              <a:t>Conversion de </a:t>
            </a:r>
            <a:r>
              <a:rPr lang="fr-FR" sz="2400" b="1" dirty="0"/>
              <a:t>sorgho en éthanol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Amélioration </a:t>
            </a:r>
            <a:r>
              <a:rPr lang="fr-FR" sz="2400" b="1" dirty="0"/>
              <a:t>valeur nutritionnelle du sorgho</a:t>
            </a:r>
          </a:p>
          <a:p>
            <a:pPr marL="285750" indent="-285750">
              <a:buFontTx/>
              <a:buChar char="-"/>
            </a:pPr>
            <a:r>
              <a:rPr lang="fr-FR" sz="2400" b="1" dirty="0"/>
              <a:t>Promotion des technologies appropriées dont les BPA et la variété climato-intelligente X915</a:t>
            </a: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b="1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endParaRPr lang="en-US" sz="2400" spc="13" dirty="0">
              <a:cs typeface="Gotham"/>
              <a:sym typeface="Gotham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149855" y="5278138"/>
            <a:ext cx="6820665" cy="281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6"/>
              </a:lnSpc>
            </a:pPr>
            <a:r>
              <a:rPr lang="en-US" sz="2800" b="1" spc="-34" dirty="0">
                <a:solidFill>
                  <a:srgbClr val="010101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En recherche </a:t>
            </a:r>
            <a:r>
              <a:rPr lang="en-US" sz="2800" b="1" spc="-34" dirty="0" err="1">
                <a:solidFill>
                  <a:srgbClr val="010101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variétale</a:t>
            </a:r>
            <a:r>
              <a:rPr lang="en-US" sz="2800" b="1" spc="-34" dirty="0">
                <a:solidFill>
                  <a:srgbClr val="010101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915220" y="5242097"/>
            <a:ext cx="5662968" cy="5377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006"/>
              </a:lnSpc>
            </a:pPr>
            <a:r>
              <a:rPr lang="en-US" sz="2800" b="1" spc="-34" dirty="0">
                <a:solidFill>
                  <a:srgbClr val="010101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Lutte </a:t>
            </a:r>
            <a:r>
              <a:rPr lang="en-US" sz="2800" b="1" spc="-34" dirty="0" err="1">
                <a:solidFill>
                  <a:srgbClr val="010101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biologique</a:t>
            </a:r>
            <a:r>
              <a:rPr lang="en-US" sz="2800" b="1" spc="-34" dirty="0">
                <a:solidFill>
                  <a:srgbClr val="010101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/ </a:t>
            </a:r>
            <a:br>
              <a:rPr lang="en-US" sz="2800" b="1" spc="-34" dirty="0">
                <a:solidFill>
                  <a:srgbClr val="010101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</a:br>
            <a:r>
              <a:rPr lang="en-US" sz="2800" b="1" spc="-34" dirty="0">
                <a:solidFill>
                  <a:srgbClr val="010101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technologies de transformation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476453" y="5233584"/>
            <a:ext cx="4798504" cy="5377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006"/>
              </a:lnSpc>
            </a:pPr>
            <a:r>
              <a:rPr lang="en-US" sz="2800" b="1" spc="-34" dirty="0" err="1">
                <a:solidFill>
                  <a:srgbClr val="010101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zootechnie</a:t>
            </a:r>
            <a:r>
              <a:rPr lang="en-US" sz="2800" b="1" spc="-34" dirty="0">
                <a:solidFill>
                  <a:srgbClr val="010101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et santé </a:t>
            </a:r>
            <a:r>
              <a:rPr lang="en-US" sz="2800" b="1" spc="-34" dirty="0" err="1">
                <a:solidFill>
                  <a:srgbClr val="010101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animale</a:t>
            </a:r>
            <a:r>
              <a:rPr lang="en-US" sz="2800" b="1" spc="-34" dirty="0">
                <a:solidFill>
                  <a:srgbClr val="010101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/ </a:t>
            </a:r>
            <a:r>
              <a:rPr lang="en-US" sz="2800" b="1" spc="-34" dirty="0" err="1">
                <a:solidFill>
                  <a:srgbClr val="010101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foresterie</a:t>
            </a:r>
            <a:endParaRPr lang="en-US" sz="2800" b="1" spc="-34" dirty="0">
              <a:solidFill>
                <a:srgbClr val="010101"/>
              </a:solidFill>
              <a:latin typeface="Cocomat Pro Bold"/>
              <a:ea typeface="Cocomat Pro Bold"/>
              <a:cs typeface="Cocomat Pro Bold"/>
              <a:sym typeface="Cocomat Pro Bold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BDD5C28-E9DF-B9AC-5BAC-F7DE98E7A07A}"/>
              </a:ext>
            </a:extLst>
          </p:cNvPr>
          <p:cNvSpPr txBox="1"/>
          <p:nvPr/>
        </p:nvSpPr>
        <p:spPr>
          <a:xfrm>
            <a:off x="-69050" y="5510222"/>
            <a:ext cx="42615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Réalisations de :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 2 variétés de maïs </a:t>
            </a:r>
            <a:r>
              <a:rPr lang="fr-FR" sz="2400" b="1" dirty="0" err="1"/>
              <a:t>Miaritra</a:t>
            </a:r>
            <a:r>
              <a:rPr lang="fr-FR" sz="2400" b="1" dirty="0"/>
              <a:t> et </a:t>
            </a:r>
            <a:r>
              <a:rPr lang="fr-FR" sz="2400" b="1" dirty="0" err="1"/>
              <a:t>Marobaby</a:t>
            </a:r>
            <a:r>
              <a:rPr lang="fr-FR" sz="2400" dirty="0"/>
              <a:t> (7t/ha)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2 variétés de haricots </a:t>
            </a:r>
          </a:p>
          <a:p>
            <a:r>
              <a:rPr lang="fr-FR" sz="2400" dirty="0"/>
              <a:t>     </a:t>
            </a:r>
            <a:r>
              <a:rPr lang="fr-FR" sz="2400" b="1" dirty="0" err="1"/>
              <a:t>Ikinimba</a:t>
            </a:r>
            <a:r>
              <a:rPr lang="fr-FR" sz="2400" b="1" dirty="0"/>
              <a:t> et </a:t>
            </a:r>
            <a:r>
              <a:rPr lang="fr-FR" sz="2400" b="1" dirty="0" err="1"/>
              <a:t>Ran’omby</a:t>
            </a:r>
            <a:endParaRPr lang="fr-FR" sz="2400" b="1" dirty="0"/>
          </a:p>
          <a:p>
            <a:pPr marL="285750" indent="-285750">
              <a:buFontTx/>
              <a:buChar char="-"/>
            </a:pPr>
            <a:r>
              <a:rPr lang="fr-FR" sz="2400" dirty="0"/>
              <a:t>4 variétés de Sorgho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3 variétés d’</a:t>
            </a:r>
            <a:r>
              <a:rPr lang="fr-FR" sz="2400" dirty="0" err="1"/>
              <a:t>ambérique</a:t>
            </a: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2 variétés de maïs : </a:t>
            </a:r>
            <a:r>
              <a:rPr lang="fr-FR" sz="2400" b="1" dirty="0" err="1"/>
              <a:t>Tsako</a:t>
            </a:r>
            <a:r>
              <a:rPr lang="fr-FR" sz="2400" b="1" dirty="0"/>
              <a:t> gasy , </a:t>
            </a:r>
            <a:r>
              <a:rPr lang="fr-FR" sz="2400" b="1" dirty="0" err="1"/>
              <a:t>Tsako</a:t>
            </a:r>
            <a:r>
              <a:rPr lang="fr-FR" sz="2400" b="1" dirty="0"/>
              <a:t> </a:t>
            </a:r>
            <a:r>
              <a:rPr lang="fr-FR" sz="2400" b="1" dirty="0" err="1"/>
              <a:t>Vazambiriky</a:t>
            </a:r>
            <a:endParaRPr lang="fr-FR" sz="2400" b="1" dirty="0"/>
          </a:p>
          <a:p>
            <a:pPr marL="285750" indent="-285750">
              <a:buFontTx/>
              <a:buChar char="-"/>
            </a:pPr>
            <a:r>
              <a:rPr lang="fr-FR" sz="2400" dirty="0"/>
              <a:t>Une variété de manioc : </a:t>
            </a:r>
            <a:r>
              <a:rPr lang="fr-FR" sz="2400" b="1" dirty="0" err="1"/>
              <a:t>Menahelika</a:t>
            </a:r>
            <a:endParaRPr lang="fr-FR" sz="2400" b="1" dirty="0"/>
          </a:p>
          <a:p>
            <a:pPr marL="285750" indent="-285750">
              <a:buFontTx/>
              <a:buChar char="-"/>
            </a:pPr>
            <a:r>
              <a:rPr lang="fr-FR" sz="2400" b="1" dirty="0"/>
              <a:t>Production de semences de base et </a:t>
            </a:r>
            <a:r>
              <a:rPr lang="fr-FR" sz="2400" b="1" dirty="0" err="1"/>
              <a:t>pré-base</a:t>
            </a:r>
            <a:endParaRPr lang="fr-FR" sz="2400" b="1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2A22B47-C6FE-9571-7C1F-65E3C282D41D}"/>
              </a:ext>
            </a:extLst>
          </p:cNvPr>
          <p:cNvSpPr txBox="1"/>
          <p:nvPr/>
        </p:nvSpPr>
        <p:spPr>
          <a:xfrm>
            <a:off x="13267263" y="5754821"/>
            <a:ext cx="51059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/>
              <a:t>Base de données</a:t>
            </a:r>
            <a:r>
              <a:rPr lang="fr-FR" sz="2400" b="1" dirty="0"/>
              <a:t> gestion maladie par race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Fabrication de </a:t>
            </a:r>
            <a:r>
              <a:rPr lang="fr-FR" sz="2400" b="1" dirty="0"/>
              <a:t>provende pour les poissons (alevins et grossissement)</a:t>
            </a:r>
          </a:p>
          <a:p>
            <a:pPr marL="285750" indent="-285750">
              <a:buFontTx/>
              <a:buChar char="-"/>
            </a:pPr>
            <a:r>
              <a:rPr lang="fr-FR" sz="2400" b="1" dirty="0"/>
              <a:t>Installation 2 étuvages </a:t>
            </a:r>
            <a:r>
              <a:rPr lang="fr-FR" sz="2400" dirty="0"/>
              <a:t>à </a:t>
            </a:r>
            <a:r>
              <a:rPr lang="fr-FR" sz="2400" dirty="0" err="1"/>
              <a:t>Ambositra</a:t>
            </a:r>
            <a:r>
              <a:rPr lang="fr-FR" sz="2400" dirty="0"/>
              <a:t> et </a:t>
            </a:r>
            <a:r>
              <a:rPr lang="fr-FR" sz="2400" dirty="0" err="1"/>
              <a:t>Manakara</a:t>
            </a: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 Sortie guide des bonnes pratiques et   production de 75 000 plants de reboisement</a:t>
            </a:r>
          </a:p>
        </p:txBody>
      </p:sp>
      <p:grpSp>
        <p:nvGrpSpPr>
          <p:cNvPr id="36" name="Group 21">
            <a:extLst>
              <a:ext uri="{FF2B5EF4-FFF2-40B4-BE49-F238E27FC236}">
                <a16:creationId xmlns:a16="http://schemas.microsoft.com/office/drawing/2014/main" id="{4350D2C1-41E5-402D-A5FA-573DD03E9FE1}"/>
              </a:ext>
            </a:extLst>
          </p:cNvPr>
          <p:cNvGrpSpPr/>
          <p:nvPr/>
        </p:nvGrpSpPr>
        <p:grpSpPr>
          <a:xfrm>
            <a:off x="5570732" y="3636656"/>
            <a:ext cx="1294900" cy="1219517"/>
            <a:chOff x="38580" y="0"/>
            <a:chExt cx="812800" cy="812800"/>
          </a:xfrm>
        </p:grpSpPr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11DE17E7-C076-00A0-ACA7-4B8E7FF03C8D}"/>
                </a:ext>
              </a:extLst>
            </p:cNvPr>
            <p:cNvSpPr/>
            <p:nvPr/>
          </p:nvSpPr>
          <p:spPr>
            <a:xfrm>
              <a:off x="3858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8" name="Group 21">
            <a:extLst>
              <a:ext uri="{FF2B5EF4-FFF2-40B4-BE49-F238E27FC236}">
                <a16:creationId xmlns:a16="http://schemas.microsoft.com/office/drawing/2014/main" id="{14F212EA-FF0C-8EAD-02FF-1A4D378A3400}"/>
              </a:ext>
            </a:extLst>
          </p:cNvPr>
          <p:cNvGrpSpPr/>
          <p:nvPr/>
        </p:nvGrpSpPr>
        <p:grpSpPr>
          <a:xfrm>
            <a:off x="7303814" y="3695700"/>
            <a:ext cx="1295318" cy="1193661"/>
            <a:chOff x="0" y="0"/>
            <a:chExt cx="812800" cy="812800"/>
          </a:xfrm>
        </p:grpSpPr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926F2D55-AFEB-4BE8-FBC1-A84C62DF56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0" name="Group 21">
            <a:extLst>
              <a:ext uri="{FF2B5EF4-FFF2-40B4-BE49-F238E27FC236}">
                <a16:creationId xmlns:a16="http://schemas.microsoft.com/office/drawing/2014/main" id="{C5784A2B-BD92-ACD4-5EB3-DC8935014FA0}"/>
              </a:ext>
            </a:extLst>
          </p:cNvPr>
          <p:cNvGrpSpPr/>
          <p:nvPr/>
        </p:nvGrpSpPr>
        <p:grpSpPr>
          <a:xfrm>
            <a:off x="9116084" y="3656073"/>
            <a:ext cx="1295318" cy="1219517"/>
            <a:chOff x="0" y="0"/>
            <a:chExt cx="812800" cy="812800"/>
          </a:xfrm>
        </p:grpSpPr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6D469863-BA81-9C44-4385-F439DC0289F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44" name="Tableau 43">
            <a:extLst>
              <a:ext uri="{FF2B5EF4-FFF2-40B4-BE49-F238E27FC236}">
                <a16:creationId xmlns:a16="http://schemas.microsoft.com/office/drawing/2014/main" id="{ECA07396-1B18-1DF6-3AFF-BC5F48120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87599"/>
              </p:ext>
            </p:extLst>
          </p:nvPr>
        </p:nvGraphicFramePr>
        <p:xfrm>
          <a:off x="-1" y="11923"/>
          <a:ext cx="10134600" cy="266117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4228827027"/>
                    </a:ext>
                  </a:extLst>
                </a:gridCol>
                <a:gridCol w="4855933">
                  <a:extLst>
                    <a:ext uri="{9D8B030D-6E8A-4147-A177-3AD203B41FA5}">
                      <a16:colId xmlns:a16="http://schemas.microsoft.com/office/drawing/2014/main" val="3058777409"/>
                    </a:ext>
                  </a:extLst>
                </a:gridCol>
                <a:gridCol w="2459267">
                  <a:extLst>
                    <a:ext uri="{9D8B030D-6E8A-4147-A177-3AD203B41FA5}">
                      <a16:colId xmlns:a16="http://schemas.microsoft.com/office/drawing/2014/main" val="2491004635"/>
                    </a:ext>
                  </a:extLst>
                </a:gridCol>
              </a:tblGrid>
              <a:tr h="40717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buNone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</a:rPr>
                        <a:t>OBJECTIFS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buNone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INDICATEURS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REALISATIONS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477047"/>
                  </a:ext>
                </a:extLst>
              </a:tr>
              <a:tr h="984376"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</a:rPr>
                        <a:t>Mettre la recherche scientifique au service du </a:t>
                      </a:r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développement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</a:rPr>
                        <a:t> socio-économique</a:t>
                      </a:r>
                      <a:endParaRPr lang="fr-FR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None/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Taux d'accès des utilisateurs et publics aux produits de recherche et des prototypes disponibles et applicables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</a:rPr>
                        <a:t>95%</a:t>
                      </a:r>
                      <a:endParaRPr lang="fr-FR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2469492"/>
                  </a:ext>
                </a:extLst>
              </a:tr>
              <a:tr h="4418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</a:rPr>
                        <a:t>Valoriser les résultats des recherches scientifiques</a:t>
                      </a:r>
                      <a:endParaRPr lang="fr-FR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None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</a:rPr>
                        <a:t>Taux des ressources apportées par les contrats de recherche avec les partenaires scientifiques et secteurs privés</a:t>
                      </a:r>
                      <a:endParaRPr lang="fr-FR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indent="371475" algn="l">
                        <a:lnSpc>
                          <a:spcPct val="107000"/>
                        </a:lnSpc>
                        <a:buNone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</a:rPr>
                        <a:t>90% </a:t>
                      </a:r>
                      <a:br>
                        <a:rPr lang="fr-FR" sz="2000" kern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</a:rPr>
                        <a:t> (10% ressource propre)</a:t>
                      </a:r>
                      <a:endParaRPr lang="fr-FR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8856389"/>
                  </a:ext>
                </a:extLst>
              </a:tr>
            </a:tbl>
          </a:graphicData>
        </a:graphic>
      </p:graphicFrame>
      <p:grpSp>
        <p:nvGrpSpPr>
          <p:cNvPr id="45" name="Group 21">
            <a:extLst>
              <a:ext uri="{FF2B5EF4-FFF2-40B4-BE49-F238E27FC236}">
                <a16:creationId xmlns:a16="http://schemas.microsoft.com/office/drawing/2014/main" id="{8DA7817D-34D1-C0A9-B844-A3E8D208746E}"/>
              </a:ext>
            </a:extLst>
          </p:cNvPr>
          <p:cNvGrpSpPr/>
          <p:nvPr/>
        </p:nvGrpSpPr>
        <p:grpSpPr>
          <a:xfrm>
            <a:off x="512416" y="3649314"/>
            <a:ext cx="1254056" cy="1219517"/>
            <a:chOff x="-2003368" y="138911"/>
            <a:chExt cx="812800" cy="812800"/>
          </a:xfrm>
        </p:grpSpPr>
        <p:sp>
          <p:nvSpPr>
            <p:cNvPr id="46" name="Freeform 22">
              <a:extLst>
                <a:ext uri="{FF2B5EF4-FFF2-40B4-BE49-F238E27FC236}">
                  <a16:creationId xmlns:a16="http://schemas.microsoft.com/office/drawing/2014/main" id="{8FD254D5-1CE3-541A-9D05-C30B405CC52A}"/>
                </a:ext>
              </a:extLst>
            </p:cNvPr>
            <p:cNvSpPr/>
            <p:nvPr/>
          </p:nvSpPr>
          <p:spPr>
            <a:xfrm>
              <a:off x="-2003368" y="13891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01506F35-0439-8372-03C6-03C0B58D1D99}"/>
              </a:ext>
            </a:extLst>
          </p:cNvPr>
          <p:cNvSpPr txBox="1"/>
          <p:nvPr/>
        </p:nvSpPr>
        <p:spPr>
          <a:xfrm>
            <a:off x="770500" y="3879540"/>
            <a:ext cx="725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19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56A83940-7557-01B4-E082-D7A09B0A872D}"/>
              </a:ext>
            </a:extLst>
          </p:cNvPr>
          <p:cNvSpPr txBox="1"/>
          <p:nvPr/>
        </p:nvSpPr>
        <p:spPr>
          <a:xfrm>
            <a:off x="160500" y="3081956"/>
            <a:ext cx="204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Publications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494F71D7-9ED8-21C8-9884-E96CC82F79EA}"/>
              </a:ext>
            </a:extLst>
          </p:cNvPr>
          <p:cNvSpPr txBox="1"/>
          <p:nvPr/>
        </p:nvSpPr>
        <p:spPr>
          <a:xfrm>
            <a:off x="5524989" y="3081956"/>
            <a:ext cx="204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Licence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F70432E-AD34-9E11-B956-7868E5DC56BD}"/>
              </a:ext>
            </a:extLst>
          </p:cNvPr>
          <p:cNvSpPr txBox="1"/>
          <p:nvPr/>
        </p:nvSpPr>
        <p:spPr>
          <a:xfrm>
            <a:off x="7299747" y="3091752"/>
            <a:ext cx="204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Master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DC972DD-542C-ECB4-0B8F-7A1FD5AE6C6E}"/>
              </a:ext>
            </a:extLst>
          </p:cNvPr>
          <p:cNvSpPr txBox="1"/>
          <p:nvPr/>
        </p:nvSpPr>
        <p:spPr>
          <a:xfrm>
            <a:off x="8850672" y="3092442"/>
            <a:ext cx="204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Doctorat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2656A29-9B65-CDE1-7CB7-C4FC357EE79F}"/>
              </a:ext>
            </a:extLst>
          </p:cNvPr>
          <p:cNvSpPr txBox="1"/>
          <p:nvPr/>
        </p:nvSpPr>
        <p:spPr>
          <a:xfrm>
            <a:off x="5828349" y="3870729"/>
            <a:ext cx="826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38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A7393CA3-11DE-5597-7E3D-D479DA37E83C}"/>
              </a:ext>
            </a:extLst>
          </p:cNvPr>
          <p:cNvSpPr txBox="1"/>
          <p:nvPr/>
        </p:nvSpPr>
        <p:spPr>
          <a:xfrm>
            <a:off x="7588161" y="3852462"/>
            <a:ext cx="826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50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0B35A8A3-AD77-757D-F1E7-1108D09838D8}"/>
              </a:ext>
            </a:extLst>
          </p:cNvPr>
          <p:cNvSpPr txBox="1"/>
          <p:nvPr/>
        </p:nvSpPr>
        <p:spPr>
          <a:xfrm>
            <a:off x="9359387" y="3892472"/>
            <a:ext cx="826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12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4FCA4423-57CB-73AB-5ED8-1369D0BFEACB}"/>
              </a:ext>
            </a:extLst>
          </p:cNvPr>
          <p:cNvSpPr txBox="1"/>
          <p:nvPr/>
        </p:nvSpPr>
        <p:spPr>
          <a:xfrm>
            <a:off x="2472239" y="3856277"/>
            <a:ext cx="2882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ENCADREMENTS</a:t>
            </a:r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B30A4280-42D1-F8DB-8FA9-01F55B357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8" t="-3790" r="5168" b="27289"/>
          <a:stretch>
            <a:fillRect/>
          </a:stretch>
        </p:blipFill>
        <p:spPr>
          <a:xfrm>
            <a:off x="14499285" y="8729221"/>
            <a:ext cx="2876452" cy="13990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308</Words>
  <Application>Microsoft Office PowerPoint</Application>
  <PresentationFormat>Personnalisé</PresentationFormat>
  <Paragraphs>53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Calibri</vt:lpstr>
      <vt:lpstr>Arial</vt:lpstr>
      <vt:lpstr>Aptos</vt:lpstr>
      <vt:lpstr>Cocomat Pro Bold</vt:lpstr>
      <vt:lpstr>Gotham</vt:lpstr>
      <vt:lpstr>Office Theme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Entreprise Stratégie Marketing Professionnel Infographie Lignes Photos Formes Illustrations Clair Moderne</dc:title>
  <dc:creator>HOLLY</dc:creator>
  <cp:lastModifiedBy>H RAKOTOBE</cp:lastModifiedBy>
  <cp:revision>19</cp:revision>
  <dcterms:created xsi:type="dcterms:W3CDTF">2006-08-16T00:00:00Z</dcterms:created>
  <dcterms:modified xsi:type="dcterms:W3CDTF">2025-11-20T02:41:28Z</dcterms:modified>
  <dc:identifier>DAG5HnqBAqk</dc:identifier>
</cp:coreProperties>
</file>