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51" r:id="rId2"/>
    <p:sldId id="352" r:id="rId3"/>
    <p:sldId id="365" r:id="rId4"/>
    <p:sldId id="262" r:id="rId5"/>
    <p:sldId id="273" r:id="rId6"/>
    <p:sldId id="274" r:id="rId7"/>
    <p:sldId id="434" r:id="rId8"/>
    <p:sldId id="376" r:id="rId9"/>
    <p:sldId id="38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1A34-3617-435C-AAA3-2147BB7C7C31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C896-BC8B-43CC-BE9B-54B4EB198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9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E3CEA-52B9-4E76-90BD-CDA9C55545C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E3CEA-52B9-4E76-90BD-CDA9C55545C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E3CEA-52B9-4E76-90BD-CDA9C55545C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5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6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1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93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90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4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7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0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50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4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EF49-6943-4F85-8079-A449DD36FFB7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1D85-77D8-4AF1-8DEF-CC757764F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-29980" y="4594139"/>
            <a:ext cx="12221980" cy="2168205"/>
            <a:chOff x="261818" y="4832384"/>
            <a:chExt cx="11426697" cy="1916122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/>
            <a:srcRect l="13274" t="22454" r="1622" b="7321"/>
            <a:stretch/>
          </p:blipFill>
          <p:spPr>
            <a:xfrm>
              <a:off x="261818" y="4837308"/>
              <a:ext cx="2339362" cy="1911197"/>
            </a:xfrm>
            <a:prstGeom prst="rect">
              <a:avLst/>
            </a:prstGeom>
          </p:spPr>
        </p:pic>
        <p:pic>
          <p:nvPicPr>
            <p:cNvPr id="16" name="Picture 2" descr="Résultat d’images pour solanum aethiopicum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6333" y="4832384"/>
              <a:ext cx="2112182" cy="1916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8651" y="4832385"/>
              <a:ext cx="2413958" cy="191612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39"/>
            <a:stretch/>
          </p:blipFill>
          <p:spPr>
            <a:xfrm>
              <a:off x="7382609" y="4832384"/>
              <a:ext cx="2255363" cy="191612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8" r="23197"/>
            <a:stretch/>
          </p:blipFill>
          <p:spPr>
            <a:xfrm>
              <a:off x="2589210" y="4832384"/>
              <a:ext cx="2391654" cy="1916121"/>
            </a:xfrm>
            <a:prstGeom prst="rect">
              <a:avLst/>
            </a:prstGeom>
          </p:spPr>
        </p:pic>
      </p:grpSp>
      <p:sp>
        <p:nvSpPr>
          <p:cNvPr id="14" name="Étoile à 4 branches 13"/>
          <p:cNvSpPr/>
          <p:nvPr/>
        </p:nvSpPr>
        <p:spPr>
          <a:xfrm>
            <a:off x="481967" y="3874524"/>
            <a:ext cx="218168" cy="18933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2844" y="1850370"/>
            <a:ext cx="8626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NY LEGIOMA NENTIM-PAHARAZANA MIANTOKA NY FAHAMPIANA SY FANJARIANA ARA-TSAKAFO ETO MADAGASIKARA</a:t>
            </a: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887351" y="3561994"/>
            <a:ext cx="6528423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00123" y="3733591"/>
            <a:ext cx="700370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 FOFIFA-IESAV, Madagascar 2023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8" y="467442"/>
            <a:ext cx="2973526" cy="464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5989" y="179149"/>
            <a:ext cx="3160022" cy="1111859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4706" y1="55776" x2="54706" y2="55776"/>
                        <a14:foregroundMark x1="79412" y1="990" x2="75882" y2="5941"/>
                        <a14:foregroundMark x1="92353" y1="17492" x2="92353" y2="17492"/>
                        <a14:foregroundMark x1="89412" y1="7921" x2="89412" y2="7921"/>
                        <a14:foregroundMark x1="95294" y1="27393" x2="95294" y2="27393"/>
                        <a14:foregroundMark x1="87647" y1="28053" x2="87647" y2="28053"/>
                        <a14:foregroundMark x1="62353" y1="76238" x2="62353" y2="76238"/>
                        <a14:foregroundMark x1="95294" y1="23762" x2="95294" y2="23762"/>
                        <a14:foregroundMark x1="73529" y1="10561" x2="73529" y2="10561"/>
                        <a14:foregroundMark x1="75882" y1="8251" x2="76471" y2="5611"/>
                        <a14:foregroundMark x1="75882" y1="5611" x2="75882" y2="5611"/>
                        <a14:backgroundMark x1="78824" y1="1320" x2="78824" y2="1320"/>
                        <a14:backgroundMark x1="77059" y1="5281" x2="77059" y2="5281"/>
                        <a14:backgroundMark x1="75882" y1="6271" x2="75882" y2="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79" y="100450"/>
            <a:ext cx="713305" cy="12769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46" y="161437"/>
            <a:ext cx="1550621" cy="1197303"/>
          </a:xfrm>
          <a:prstGeom prst="rect">
            <a:avLst/>
          </a:prstGeom>
        </p:spPr>
      </p:pic>
      <p:sp>
        <p:nvSpPr>
          <p:cNvPr id="12" name="Étoile à 4 branches 11"/>
          <p:cNvSpPr/>
          <p:nvPr/>
        </p:nvSpPr>
        <p:spPr>
          <a:xfrm>
            <a:off x="10314200" y="3804379"/>
            <a:ext cx="189914" cy="16481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Étoile à 4 branches 12"/>
          <p:cNvSpPr/>
          <p:nvPr/>
        </p:nvSpPr>
        <p:spPr>
          <a:xfrm>
            <a:off x="2843875" y="1527110"/>
            <a:ext cx="189914" cy="16481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Bouée 26"/>
          <p:cNvSpPr/>
          <p:nvPr/>
        </p:nvSpPr>
        <p:spPr>
          <a:xfrm flipH="1">
            <a:off x="9590784" y="1559286"/>
            <a:ext cx="117950" cy="117950"/>
          </a:xfrm>
          <a:prstGeom prst="donu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ouée 27"/>
          <p:cNvSpPr/>
          <p:nvPr/>
        </p:nvSpPr>
        <p:spPr>
          <a:xfrm flipH="1">
            <a:off x="1817294" y="3020956"/>
            <a:ext cx="117950" cy="117950"/>
          </a:xfrm>
          <a:prstGeom prst="donu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Étoile à 4 branches 13"/>
          <p:cNvSpPr/>
          <p:nvPr/>
        </p:nvSpPr>
        <p:spPr>
          <a:xfrm>
            <a:off x="481967" y="3874524"/>
            <a:ext cx="218168" cy="18933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2844" y="1850370"/>
            <a:ext cx="8626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NY LEGIOMA NENTIM-PAHARAZANA MIANTOKA NY FAHAMPIANA SY FANJARIANA ARA-TSAKAFO ETO MADAGASIKARA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87351" y="3561994"/>
            <a:ext cx="6528423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00123" y="3733591"/>
            <a:ext cx="700370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 FOFIFA-IESAV, Madagascar 2023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8" y="467442"/>
            <a:ext cx="2973526" cy="464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89" y="179149"/>
            <a:ext cx="3160022" cy="1111859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706" y1="55776" x2="54706" y2="55776"/>
                        <a14:foregroundMark x1="79412" y1="990" x2="75882" y2="5941"/>
                        <a14:foregroundMark x1="92353" y1="17492" x2="92353" y2="17492"/>
                        <a14:foregroundMark x1="89412" y1="7921" x2="89412" y2="7921"/>
                        <a14:foregroundMark x1="95294" y1="27393" x2="95294" y2="27393"/>
                        <a14:foregroundMark x1="87647" y1="28053" x2="87647" y2="28053"/>
                        <a14:foregroundMark x1="62353" y1="76238" x2="62353" y2="76238"/>
                        <a14:foregroundMark x1="95294" y1="23762" x2="95294" y2="23762"/>
                        <a14:foregroundMark x1="73529" y1="10561" x2="73529" y2="10561"/>
                        <a14:foregroundMark x1="75882" y1="8251" x2="76471" y2="5611"/>
                        <a14:foregroundMark x1="75882" y1="5611" x2="75882" y2="5611"/>
                        <a14:backgroundMark x1="78824" y1="1320" x2="78824" y2="1320"/>
                        <a14:backgroundMark x1="77059" y1="5281" x2="77059" y2="5281"/>
                        <a14:backgroundMark x1="75882" y1="6271" x2="75882" y2="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79" y="226600"/>
            <a:ext cx="586653" cy="10502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46" y="161437"/>
            <a:ext cx="1550621" cy="1197303"/>
          </a:xfrm>
          <a:prstGeom prst="rect">
            <a:avLst/>
          </a:prstGeom>
        </p:spPr>
      </p:pic>
      <p:sp>
        <p:nvSpPr>
          <p:cNvPr id="12" name="Étoile à 4 branches 11"/>
          <p:cNvSpPr/>
          <p:nvPr/>
        </p:nvSpPr>
        <p:spPr>
          <a:xfrm>
            <a:off x="10314200" y="3804379"/>
            <a:ext cx="189914" cy="16481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Étoile à 4 branches 12"/>
          <p:cNvSpPr/>
          <p:nvPr/>
        </p:nvSpPr>
        <p:spPr>
          <a:xfrm>
            <a:off x="2843875" y="1527110"/>
            <a:ext cx="189914" cy="16481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Bouée 26"/>
          <p:cNvSpPr/>
          <p:nvPr/>
        </p:nvSpPr>
        <p:spPr>
          <a:xfrm flipH="1">
            <a:off x="9590784" y="1559286"/>
            <a:ext cx="117950" cy="117950"/>
          </a:xfrm>
          <a:prstGeom prst="donu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ouée 27"/>
          <p:cNvSpPr/>
          <p:nvPr/>
        </p:nvSpPr>
        <p:spPr>
          <a:xfrm flipH="1">
            <a:off x="1817294" y="3020956"/>
            <a:ext cx="117950" cy="117950"/>
          </a:xfrm>
          <a:prstGeom prst="donu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527920-6217-24EA-A011-BBEE3BE031FC}"/>
              </a:ext>
            </a:extLst>
          </p:cNvPr>
          <p:cNvSpPr txBox="1"/>
          <p:nvPr/>
        </p:nvSpPr>
        <p:spPr>
          <a:xfrm>
            <a:off x="2199191" y="5014778"/>
            <a:ext cx="862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63300"/>
                </a:solidFill>
              </a:rPr>
              <a:t>Bodovololona Rabary,  </a:t>
            </a:r>
            <a:r>
              <a:rPr lang="fr-FR" sz="2400" b="1" dirty="0" err="1">
                <a:solidFill>
                  <a:srgbClr val="663300"/>
                </a:solidFill>
              </a:rPr>
              <a:t>Antsonantenainarivony</a:t>
            </a:r>
            <a:r>
              <a:rPr lang="fr-FR" sz="2400" b="1" dirty="0">
                <a:solidFill>
                  <a:srgbClr val="663300"/>
                </a:solidFill>
              </a:rPr>
              <a:t> </a:t>
            </a:r>
            <a:r>
              <a:rPr lang="fr-FR" sz="2400" b="1" dirty="0" err="1">
                <a:solidFill>
                  <a:srgbClr val="663300"/>
                </a:solidFill>
              </a:rPr>
              <a:t>Ononamandimby</a:t>
            </a:r>
            <a:r>
              <a:rPr lang="fr-FR" sz="2400" b="1" dirty="0">
                <a:solidFill>
                  <a:srgbClr val="663300"/>
                </a:solidFill>
              </a:rPr>
              <a:t>, Juvet </a:t>
            </a:r>
            <a:r>
              <a:rPr lang="fr-FR" sz="2400" b="1" dirty="0" err="1">
                <a:solidFill>
                  <a:srgbClr val="663300"/>
                </a:solidFill>
              </a:rPr>
              <a:t>Razanameharizaka</a:t>
            </a:r>
            <a:r>
              <a:rPr lang="fr-FR" sz="2400" b="1" dirty="0">
                <a:solidFill>
                  <a:srgbClr val="663300"/>
                </a:solidFill>
              </a:rPr>
              <a:t>, Marie Agnès </a:t>
            </a:r>
            <a:r>
              <a:rPr lang="fr-FR" sz="2400" b="1" dirty="0" err="1">
                <a:solidFill>
                  <a:srgbClr val="663300"/>
                </a:solidFill>
              </a:rPr>
              <a:t>Nivotiana</a:t>
            </a:r>
            <a:r>
              <a:rPr lang="fr-FR" sz="2400" b="1" dirty="0">
                <a:solidFill>
                  <a:srgbClr val="663300"/>
                </a:solidFill>
              </a:rPr>
              <a:t>, </a:t>
            </a:r>
            <a:r>
              <a:rPr lang="fr-FR" sz="2400" b="1" dirty="0" err="1">
                <a:solidFill>
                  <a:srgbClr val="663300"/>
                </a:solidFill>
              </a:rPr>
              <a:t>Andrianajoro</a:t>
            </a:r>
            <a:r>
              <a:rPr lang="fr-FR" sz="2400" b="1" dirty="0">
                <a:solidFill>
                  <a:srgbClr val="663300"/>
                </a:solidFill>
              </a:rPr>
              <a:t> </a:t>
            </a:r>
            <a:r>
              <a:rPr lang="fr-FR" sz="2400" b="1" dirty="0" err="1">
                <a:solidFill>
                  <a:srgbClr val="663300"/>
                </a:solidFill>
              </a:rPr>
              <a:t>Rakoto</a:t>
            </a:r>
            <a:r>
              <a:rPr lang="fr-FR" sz="2400" b="1" dirty="0">
                <a:solidFill>
                  <a:srgbClr val="663300"/>
                </a:solidFill>
              </a:rPr>
              <a:t>, Tatiana Luciano </a:t>
            </a:r>
            <a:r>
              <a:rPr lang="fr-FR" sz="2400" b="1" dirty="0" err="1">
                <a:solidFill>
                  <a:srgbClr val="663300"/>
                </a:solidFill>
              </a:rPr>
              <a:t>Rakotoson</a:t>
            </a:r>
            <a:r>
              <a:rPr lang="fr-FR" sz="2400" b="1" dirty="0">
                <a:solidFill>
                  <a:srgbClr val="66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2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oneTexte 70"/>
          <p:cNvSpPr txBox="1"/>
          <p:nvPr/>
        </p:nvSpPr>
        <p:spPr>
          <a:xfrm>
            <a:off x="3746079" y="218812"/>
            <a:ext cx="588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Ny</a:t>
            </a: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mpiara-miombon’antoka</a:t>
            </a:r>
            <a:endParaRPr kumimoji="0" lang="fr-CA" sz="4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2" name="Google Shape;13509;p60"/>
          <p:cNvSpPr/>
          <p:nvPr/>
        </p:nvSpPr>
        <p:spPr>
          <a:xfrm>
            <a:off x="3035127" y="304519"/>
            <a:ext cx="534524" cy="548967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63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54" y="2822956"/>
            <a:ext cx="2659288" cy="415252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" y="2521640"/>
            <a:ext cx="2892935" cy="1017883"/>
          </a:xfrm>
          <a:prstGeom prst="rect">
            <a:avLst/>
          </a:prstGeom>
        </p:spPr>
      </p:pic>
      <p:pic>
        <p:nvPicPr>
          <p:cNvPr id="8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08" y="2387303"/>
            <a:ext cx="750385" cy="1343346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9" y="2277754"/>
            <a:ext cx="1949969" cy="1505657"/>
          </a:xfrm>
          <a:prstGeom prst="rect">
            <a:avLst/>
          </a:prstGeom>
        </p:spPr>
      </p:pic>
      <p:cxnSp>
        <p:nvCxnSpPr>
          <p:cNvPr id="89" name="Connecteur droit 88"/>
          <p:cNvCxnSpPr/>
          <p:nvPr/>
        </p:nvCxnSpPr>
        <p:spPr>
          <a:xfrm>
            <a:off x="3048000" y="1515295"/>
            <a:ext cx="0" cy="461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096000" y="1515295"/>
            <a:ext cx="0" cy="461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9144000" y="1515295"/>
            <a:ext cx="0" cy="461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9148354" y="4210907"/>
            <a:ext cx="31176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IESAV: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 d' Enseignement Supérieur d'Antsirabe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Vakinakaratra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Université d’ANTANANARIVO. 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6173533" y="4210907"/>
            <a:ext cx="286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FOFIFA: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Foibem-pirenena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momba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Fikarohana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ampiharina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amin'ny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Fampandrosoana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Ambanivohitra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05832" y="4210907"/>
            <a:ext cx="2573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GIZ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Deutsche Gesellschaft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Zusammenarbeit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Agence de coopération internationale allemande pour le développement.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3295352" y="4208434"/>
            <a:ext cx="2573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Center: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mondial de recherche et de développement des légumes.</a:t>
            </a:r>
          </a:p>
        </p:txBody>
      </p:sp>
      <p:cxnSp>
        <p:nvCxnSpPr>
          <p:cNvPr id="100" name="Connecteur droit 99"/>
          <p:cNvCxnSpPr/>
          <p:nvPr/>
        </p:nvCxnSpPr>
        <p:spPr>
          <a:xfrm>
            <a:off x="1031968" y="3874851"/>
            <a:ext cx="822960" cy="0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4162700" y="3874851"/>
            <a:ext cx="822960" cy="0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7133044" y="3874851"/>
            <a:ext cx="822960" cy="0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10302244" y="3874851"/>
            <a:ext cx="822960" cy="0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933" y="5330232"/>
            <a:ext cx="282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MPAMATSY VOLA</a:t>
            </a:r>
          </a:p>
        </p:txBody>
      </p:sp>
    </p:spTree>
    <p:extLst>
      <p:ext uri="{BB962C8B-B14F-4D97-AF65-F5344CB8AC3E}">
        <p14:creationId xmlns:p14="http://schemas.microsoft.com/office/powerpoint/2010/main" val="31121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6" grpId="0"/>
      <p:bldP spid="97" grpId="0"/>
      <p:bldP spid="9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r="66746" b="17500"/>
          <a:stretch/>
        </p:blipFill>
        <p:spPr>
          <a:xfrm>
            <a:off x="-23451" y="-5864"/>
            <a:ext cx="4067912" cy="689317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7115" r="33812" b="17500"/>
          <a:stretch/>
        </p:blipFill>
        <p:spPr>
          <a:xfrm>
            <a:off x="4044461" y="-5864"/>
            <a:ext cx="4044461" cy="689317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 t="7115" r="173" b="17500"/>
          <a:stretch/>
        </p:blipFill>
        <p:spPr>
          <a:xfrm>
            <a:off x="8088923" y="0"/>
            <a:ext cx="4132385" cy="68931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52760" y="2725616"/>
            <a:ext cx="12274068" cy="144194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1670539" y="3024541"/>
            <a:ext cx="0" cy="896898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461840" y="3018674"/>
            <a:ext cx="8038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Fampahafantarana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tetikasa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Étoile à 4 branches 42"/>
          <p:cNvSpPr/>
          <p:nvPr/>
        </p:nvSpPr>
        <p:spPr>
          <a:xfrm>
            <a:off x="2002334" y="1614153"/>
            <a:ext cx="218168" cy="18933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Étoile à 4 branches 45"/>
          <p:cNvSpPr/>
          <p:nvPr/>
        </p:nvSpPr>
        <p:spPr>
          <a:xfrm>
            <a:off x="10500451" y="5705326"/>
            <a:ext cx="218168" cy="189331"/>
          </a:xfrm>
          <a:prstGeom prst="star4">
            <a:avLst>
              <a:gd name="adj" fmla="val 23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18" y="4080421"/>
            <a:ext cx="3467171" cy="2600379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4388747" y="223072"/>
            <a:ext cx="249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Ny</a:t>
            </a: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Tetikasa</a:t>
            </a:r>
            <a:endParaRPr kumimoji="0" lang="fr-CA" sz="4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79" name="Google Shape;2184;p31"/>
          <p:cNvGrpSpPr/>
          <p:nvPr/>
        </p:nvGrpSpPr>
        <p:grpSpPr>
          <a:xfrm>
            <a:off x="3606694" y="326571"/>
            <a:ext cx="613205" cy="613204"/>
            <a:chOff x="1754279" y="4286593"/>
            <a:chExt cx="351439" cy="345965"/>
          </a:xfrm>
          <a:solidFill>
            <a:srgbClr val="663300"/>
          </a:solidFill>
        </p:grpSpPr>
        <p:sp>
          <p:nvSpPr>
            <p:cNvPr id="80" name="Google Shape;2185;p31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186;p31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2187;p31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188;p31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2189;p31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358144" y="1501061"/>
            <a:ext cx="613623" cy="707886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7" y="4080421"/>
            <a:ext cx="3467172" cy="260037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27" y="4071604"/>
            <a:ext cx="3478928" cy="26091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419" r="9848" b="6869"/>
          <a:stretch/>
        </p:blipFill>
        <p:spPr>
          <a:xfrm flipH="1">
            <a:off x="6145305" y="4080421"/>
            <a:ext cx="3442448" cy="260037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736437" y="1438406"/>
            <a:ext cx="8817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Legioma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nenti-paharazana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miantoka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fahampiana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fanjariana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tsakafo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Magadasikara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Vegetable seed kits for food security in Madagascar and Benin”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9245" y="3060518"/>
            <a:ext cx="6242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Faharetan’ny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Tetikasa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Jona 2023  - 31 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Des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ambra 2023</a:t>
            </a:r>
          </a:p>
        </p:txBody>
      </p:sp>
    </p:spTree>
    <p:extLst>
      <p:ext uri="{BB962C8B-B14F-4D97-AF65-F5344CB8AC3E}">
        <p14:creationId xmlns:p14="http://schemas.microsoft.com/office/powerpoint/2010/main" val="6896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46822" y="1564160"/>
            <a:ext cx="11384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Hanatsara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fanjarian-tsakafon’ny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tokantrano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marefo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mpianatra eny </a:t>
            </a:r>
          </a:p>
          <a:p>
            <a:pPr marL="987425" marR="0" lvl="0" algn="just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amin’ny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ambaratonga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fototra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Madagasikara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Benin,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amin’ny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alalan’ny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fanomezana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masombolin’ny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legioma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otrikaina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hambolena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eny an-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tanàna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eny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amin’ny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zarindainan-tsekoly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388747" y="223072"/>
            <a:ext cx="4454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Ny</a:t>
            </a: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tanjon’ny</a:t>
            </a: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tetikasa</a:t>
            </a:r>
            <a:endParaRPr kumimoji="0" lang="fr-CA" sz="4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79" name="Google Shape;2184;p31"/>
          <p:cNvGrpSpPr/>
          <p:nvPr/>
        </p:nvGrpSpPr>
        <p:grpSpPr>
          <a:xfrm>
            <a:off x="3606694" y="326571"/>
            <a:ext cx="613205" cy="613204"/>
            <a:chOff x="1754279" y="4286593"/>
            <a:chExt cx="351439" cy="345965"/>
          </a:xfrm>
          <a:solidFill>
            <a:srgbClr val="663300"/>
          </a:solidFill>
        </p:grpSpPr>
        <p:sp>
          <p:nvSpPr>
            <p:cNvPr id="80" name="Google Shape;2185;p31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186;p31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2187;p31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188;p31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2189;p31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246822" y="1644000"/>
            <a:ext cx="613623" cy="707886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4" b="9044"/>
          <a:stretch/>
        </p:blipFill>
        <p:spPr>
          <a:xfrm>
            <a:off x="-41470" y="3378297"/>
            <a:ext cx="4261369" cy="31344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5" b="22505"/>
          <a:stretch/>
        </p:blipFill>
        <p:spPr>
          <a:xfrm flipH="1">
            <a:off x="7764001" y="3346213"/>
            <a:ext cx="4269864" cy="313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r="2702"/>
          <a:stretch/>
        </p:blipFill>
        <p:spPr>
          <a:xfrm>
            <a:off x="4800659" y="3346213"/>
            <a:ext cx="2590682" cy="31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387677" y="554305"/>
            <a:ext cx="6165599" cy="461665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Fizarana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masomboly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legioma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nentimpaharazana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9219" y="508708"/>
            <a:ext cx="498909" cy="523220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6490" y="1065860"/>
            <a:ext cx="11771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Masomboly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karazany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5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mitambatra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anatin’ny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fonosana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iray no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zaraina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amin’ny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tokantrano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sy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sekoly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</a:t>
            </a:r>
            <a:r>
              <a:rPr lang="fr-FR" sz="2000" b="1" dirty="0">
                <a:solidFill>
                  <a:srgbClr val="FF0000"/>
                </a:solidFill>
              </a:rPr>
              <a:t>10.000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isa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13694" r="16666" b="7027"/>
          <a:stretch/>
        </p:blipFill>
        <p:spPr>
          <a:xfrm rot="5400000">
            <a:off x="6934326" y="4455667"/>
            <a:ext cx="1781874" cy="15253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9579" r="5608" b="8979"/>
          <a:stretch/>
        </p:blipFill>
        <p:spPr>
          <a:xfrm rot="5400000">
            <a:off x="-284787" y="2506724"/>
            <a:ext cx="4355139" cy="29916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2250" r="6735" b="8110"/>
          <a:stretch/>
        </p:blipFill>
        <p:spPr>
          <a:xfrm rot="5400000">
            <a:off x="2926477" y="2535359"/>
            <a:ext cx="4355139" cy="29344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11852" r="5238" b="12169"/>
          <a:stretch/>
        </p:blipFill>
        <p:spPr>
          <a:xfrm rot="5400000">
            <a:off x="8877586" y="2031317"/>
            <a:ext cx="1719863" cy="13164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6508" r="13333" b="10899"/>
          <a:stretch/>
        </p:blipFill>
        <p:spPr>
          <a:xfrm rot="5400000">
            <a:off x="8666745" y="4553920"/>
            <a:ext cx="1793460" cy="13172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3757" r="24127" b="7514"/>
          <a:stretch/>
        </p:blipFill>
        <p:spPr>
          <a:xfrm>
            <a:off x="7076678" y="1824992"/>
            <a:ext cx="1511255" cy="17244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12698" r="16339" b="18519"/>
          <a:stretch/>
        </p:blipFill>
        <p:spPr>
          <a:xfrm rot="5400000">
            <a:off x="10365885" y="4602926"/>
            <a:ext cx="1776427" cy="123627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" name="ZoneTexte 10"/>
          <p:cNvSpPr txBox="1"/>
          <p:nvPr/>
        </p:nvSpPr>
        <p:spPr>
          <a:xfrm>
            <a:off x="1265847" y="6169822"/>
            <a:ext cx="169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Sary </a:t>
            </a:r>
            <a:r>
              <a:rPr lang="fr-FR" dirty="0">
                <a:solidFill>
                  <a:srgbClr val="663300"/>
                </a:solidFill>
                <a:latin typeface="Calibri" panose="020F0502020204030204"/>
              </a:rPr>
              <a:t>m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anoloana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34936" y="6177832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ambadika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194" y="1582308"/>
            <a:ext cx="5438941" cy="3555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Fonosana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masomboly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Legioma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Nentim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fr-FR" sz="1600" dirty="0" err="1">
                <a:solidFill>
                  <a:prstClr val="white"/>
                </a:solidFill>
                <a:latin typeface="Calibri" panose="020F0502020204030204"/>
              </a:rPr>
              <a:t>paharazana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447832" y="3633230"/>
            <a:ext cx="740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Angivy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60589" y="6177832"/>
            <a:ext cx="102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Anamamy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873543" y="6200600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Anapatsa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9936862" y="4211462"/>
            <a:ext cx="436399" cy="377523"/>
            <a:chOff x="3530636" y="2897776"/>
            <a:chExt cx="578510" cy="500461"/>
          </a:xfrm>
        </p:grpSpPr>
        <p:sp>
          <p:nvSpPr>
            <p:cNvPr id="31" name="Rectangle 30"/>
            <p:cNvSpPr/>
            <p:nvPr/>
          </p:nvSpPr>
          <p:spPr>
            <a:xfrm>
              <a:off x="3530636" y="2897776"/>
              <a:ext cx="576064" cy="4320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2" name="Triangle rectangle 31"/>
            <p:cNvSpPr/>
            <p:nvPr/>
          </p:nvSpPr>
          <p:spPr>
            <a:xfrm rot="5400000">
              <a:off x="3973314" y="3262405"/>
              <a:ext cx="66954" cy="20471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1583695" y="4241525"/>
            <a:ext cx="436399" cy="371084"/>
            <a:chOff x="3530636" y="2897776"/>
            <a:chExt cx="578510" cy="491925"/>
          </a:xfrm>
        </p:grpSpPr>
        <p:sp>
          <p:nvSpPr>
            <p:cNvPr id="34" name="Rectangle 33"/>
            <p:cNvSpPr/>
            <p:nvPr/>
          </p:nvSpPr>
          <p:spPr>
            <a:xfrm>
              <a:off x="3530636" y="2897776"/>
              <a:ext cx="576064" cy="4320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5" name="Triangle rectangle 34"/>
            <p:cNvSpPr/>
            <p:nvPr/>
          </p:nvSpPr>
          <p:spPr>
            <a:xfrm rot="5400000">
              <a:off x="3973314" y="3253869"/>
              <a:ext cx="66954" cy="20471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8280081" y="1681228"/>
            <a:ext cx="476178" cy="454236"/>
            <a:chOff x="3530636" y="2897776"/>
            <a:chExt cx="578509" cy="499991"/>
          </a:xfrm>
          <a:solidFill>
            <a:srgbClr val="FFC000"/>
          </a:solidFill>
        </p:grpSpPr>
        <p:sp>
          <p:nvSpPr>
            <p:cNvPr id="46" name="Rectangle 45"/>
            <p:cNvSpPr/>
            <p:nvPr/>
          </p:nvSpPr>
          <p:spPr>
            <a:xfrm>
              <a:off x="3530636" y="2897776"/>
              <a:ext cx="57606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Triangle rectangle 46"/>
            <p:cNvSpPr/>
            <p:nvPr/>
          </p:nvSpPr>
          <p:spPr>
            <a:xfrm rot="5400000">
              <a:off x="3973314" y="3261935"/>
              <a:ext cx="66954" cy="204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0087933" y="1652786"/>
            <a:ext cx="476179" cy="454662"/>
            <a:chOff x="3530636" y="2897776"/>
            <a:chExt cx="578510" cy="500461"/>
          </a:xfrm>
          <a:solidFill>
            <a:srgbClr val="FFC000"/>
          </a:solidFill>
        </p:grpSpPr>
        <p:sp>
          <p:nvSpPr>
            <p:cNvPr id="49" name="Rectangle 48"/>
            <p:cNvSpPr/>
            <p:nvPr/>
          </p:nvSpPr>
          <p:spPr>
            <a:xfrm>
              <a:off x="3530636" y="2897776"/>
              <a:ext cx="57606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0" name="Triangle rectangle 49"/>
            <p:cNvSpPr/>
            <p:nvPr/>
          </p:nvSpPr>
          <p:spPr>
            <a:xfrm rot="5400000">
              <a:off x="3973314" y="3262405"/>
              <a:ext cx="66954" cy="2047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288666" y="4189375"/>
            <a:ext cx="436399" cy="377523"/>
            <a:chOff x="3530636" y="2897776"/>
            <a:chExt cx="578510" cy="500461"/>
          </a:xfrm>
          <a:solidFill>
            <a:srgbClr val="FF0066"/>
          </a:solidFill>
        </p:grpSpPr>
        <p:sp>
          <p:nvSpPr>
            <p:cNvPr id="52" name="Rectangle 51"/>
            <p:cNvSpPr/>
            <p:nvPr/>
          </p:nvSpPr>
          <p:spPr>
            <a:xfrm>
              <a:off x="3530636" y="2897776"/>
              <a:ext cx="57606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Triangle rectangle 52"/>
            <p:cNvSpPr/>
            <p:nvPr/>
          </p:nvSpPr>
          <p:spPr>
            <a:xfrm rot="5400000">
              <a:off x="3973314" y="3262405"/>
              <a:ext cx="66954" cy="2047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6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1" grpId="0"/>
      <p:bldP spid="25" grpId="0"/>
      <p:bldP spid="13" grpId="0" animBg="1"/>
      <p:bldP spid="1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2788" y="145291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WWF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7221" y="2543849"/>
            <a:ext cx="255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PROGRESS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40540" y="4139245"/>
            <a:ext cx="156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SANBONAI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402627" y="5569482"/>
            <a:ext cx="1003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CAFPA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16268" y="3005514"/>
            <a:ext cx="790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EFTA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680774" y="1516231"/>
            <a:ext cx="89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ITTA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801630" y="3236346"/>
            <a:ext cx="3231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Mamaritra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Teknisianina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ireo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mpamboly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hisitraka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tetikasa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87677" y="554305"/>
            <a:ext cx="3672480" cy="461665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663300"/>
                </a:solidFill>
                <a:latin typeface="Calibri Light" panose="020F0302020204030204"/>
              </a:rPr>
              <a:t>I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reo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vondrona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mpiara-miasa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9219" y="547897"/>
            <a:ext cx="498909" cy="523220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8967" r="28178" b="20978"/>
          <a:stretch/>
        </p:blipFill>
        <p:spPr>
          <a:xfrm>
            <a:off x="3451602" y="1477554"/>
            <a:ext cx="911185" cy="95018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478714" y="4852268"/>
            <a:ext cx="11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CEFFEL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602" y="2808032"/>
            <a:ext cx="945198" cy="9451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58630" t="13375" b="11588"/>
          <a:stretch/>
        </p:blipFill>
        <p:spPr>
          <a:xfrm>
            <a:off x="3386352" y="4327336"/>
            <a:ext cx="1110620" cy="6167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21761" r="20777"/>
          <a:stretch/>
        </p:blipFill>
        <p:spPr>
          <a:xfrm>
            <a:off x="3412187" y="5505158"/>
            <a:ext cx="1110620" cy="1082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81203" y="3138096"/>
            <a:ext cx="774834" cy="645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602" y="1626822"/>
            <a:ext cx="1215863" cy="69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420" y="4826079"/>
            <a:ext cx="1357271" cy="135214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88361" y="1823037"/>
            <a:ext cx="2552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Wide Fund for Nature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7876" y="2826114"/>
            <a:ext cx="2673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Contribue au développement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activités agricoles,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d'élevage et forestières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Madagascar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03938" y="4438865"/>
            <a:ext cx="2681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Sécurité Alimentaire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Nutritionnelle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auprès de la région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Bongolava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77739" y="3332629"/>
            <a:ext cx="219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Ecole de 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Techniciens Agricole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88165" y="5907269"/>
            <a:ext cx="2801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d‘Appui et de 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Professionnelle Agricole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717313" y="1857654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Institute of Tropical Agriculture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977739" y="5184829"/>
            <a:ext cx="2262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Conseil Expérimentation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Fruits et Légumes 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8630" y="1311671"/>
            <a:ext cx="8372955" cy="5345036"/>
          </a:xfrm>
          <a:prstGeom prst="roundRect">
            <a:avLst>
              <a:gd name="adj" fmla="val 7136"/>
            </a:avLst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angle isocèle 11"/>
          <p:cNvSpPr/>
          <p:nvPr/>
        </p:nvSpPr>
        <p:spPr>
          <a:xfrm rot="5400000">
            <a:off x="8340648" y="3648000"/>
            <a:ext cx="775577" cy="393342"/>
          </a:xfrm>
          <a:prstGeom prst="triangle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3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250"/>
                            </p:stCondLst>
                            <p:childTnLst>
                              <p:par>
                                <p:cTn id="1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  <p:bldP spid="19" grpId="0"/>
      <p:bldP spid="21" grpId="0"/>
      <p:bldP spid="2" grpId="0"/>
      <p:bldP spid="20" grpId="0" animBg="1"/>
      <p:bldP spid="22" grpId="0" animBg="1"/>
      <p:bldP spid="23" grpId="0"/>
      <p:bldP spid="9" grpId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58770" y="1555795"/>
            <a:ext cx="29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MINAE/DV-FAR/DRAE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66909" y="4576909"/>
            <a:ext cx="257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AGRISUD/SANUVA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66909" y="3047372"/>
            <a:ext cx="231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FAO Madagascar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565868" y="4621172"/>
            <a:ext cx="253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FPMMF -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Gasikara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537639" y="2516969"/>
            <a:ext cx="3016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Tokiniaina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Ambatolampy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565869" y="1613097"/>
            <a:ext cx="234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SLK_Apangabe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87677" y="554305"/>
            <a:ext cx="3672480" cy="461665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663300"/>
                </a:solidFill>
                <a:latin typeface="Calibri Light" panose="020F0302020204030204"/>
              </a:rPr>
              <a:t>I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reo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vondrona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mpiara-miasa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9219" y="547897"/>
            <a:ext cx="498909" cy="523220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65869" y="3651851"/>
            <a:ext cx="11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ECD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8630" y="1311671"/>
            <a:ext cx="11323770" cy="5345036"/>
          </a:xfrm>
          <a:prstGeom prst="roundRect">
            <a:avLst>
              <a:gd name="adj" fmla="val 7136"/>
            </a:avLst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inistère de... - Ministère de l'Agriculture et de l'Elevage">
            <a:extLst>
              <a:ext uri="{FF2B5EF4-FFF2-40B4-BE49-F238E27FC236}">
                <a16:creationId xmlns:a16="http://schemas.microsoft.com/office/drawing/2014/main" id="{3DDBE704-45A7-2D89-794A-82BC7B34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12" y="1613097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O-Logo-Color – Ethiopian Pharmaceuticals Association(EPA)">
            <a:extLst>
              <a:ext uri="{FF2B5EF4-FFF2-40B4-BE49-F238E27FC236}">
                <a16:creationId xmlns:a16="http://schemas.microsoft.com/office/drawing/2014/main" id="{D607407D-0C7D-F62A-2B6E-F129F31E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12" y="3163816"/>
            <a:ext cx="3457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ccueil | Agrisud">
            <a:extLst>
              <a:ext uri="{FF2B5EF4-FFF2-40B4-BE49-F238E27FC236}">
                <a16:creationId xmlns:a16="http://schemas.microsoft.com/office/drawing/2014/main" id="{26C3D112-EAA6-B5B0-DA69-596988A3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23" y="4666910"/>
            <a:ext cx="1444251" cy="14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3C616E1-0E80-45D9-35D1-37C9F2E75458}"/>
              </a:ext>
            </a:extLst>
          </p:cNvPr>
          <p:cNvSpPr txBox="1"/>
          <p:nvPr/>
        </p:nvSpPr>
        <p:spPr>
          <a:xfrm>
            <a:off x="8565869" y="5636485"/>
            <a:ext cx="253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 ARIVONIMAMO</a:t>
            </a:r>
          </a:p>
        </p:txBody>
      </p:sp>
    </p:spTree>
    <p:extLst>
      <p:ext uri="{BB962C8B-B14F-4D97-AF65-F5344CB8AC3E}">
        <p14:creationId xmlns:p14="http://schemas.microsoft.com/office/powerpoint/2010/main" val="5998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  <p:bldP spid="19" grpId="0"/>
      <p:bldP spid="21" grpId="0"/>
      <p:bldP spid="20" grpId="0" animBg="1"/>
      <p:bldP spid="22" grpId="0" animBg="1"/>
      <p:bldP spid="23" grpId="0"/>
      <p:bldP spid="2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334</Words>
  <Application>Microsoft Office PowerPoint</Application>
  <PresentationFormat>Grand écran</PresentationFormat>
  <Paragraphs>76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 Slab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Bodo Rabary</dc:creator>
  <cp:lastModifiedBy>Bodo Rabary</cp:lastModifiedBy>
  <cp:revision>2</cp:revision>
  <dcterms:created xsi:type="dcterms:W3CDTF">2024-01-09T14:59:42Z</dcterms:created>
  <dcterms:modified xsi:type="dcterms:W3CDTF">2024-01-09T17:03:11Z</dcterms:modified>
</cp:coreProperties>
</file>